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7" r:id="rId6"/>
    <p:sldId id="263" r:id="rId7"/>
    <p:sldId id="260" r:id="rId8"/>
    <p:sldId id="264" r:id="rId9"/>
    <p:sldId id="266" r:id="rId10"/>
    <p:sldId id="265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5" autoAdjust="0"/>
    <p:restoredTop sz="86562" autoAdjust="0"/>
  </p:normalViewPr>
  <p:slideViewPr>
    <p:cSldViewPr snapToGrid="0">
      <p:cViewPr varScale="1">
        <p:scale>
          <a:sx n="88" d="100"/>
          <a:sy n="88" d="100"/>
        </p:scale>
        <p:origin x="118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4A124-8483-0916-9C92-6F56E44F5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5645F-CCC9-86DB-E036-FB041C51B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2FF69-0D5F-6A39-D25C-6BE12A1D7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55E3C-7E6A-294A-9BA5-0BAB0322F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0888A-ABD4-6552-3408-494B9D81F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0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5245-7933-20FB-01FE-6A81DCA47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EB65E-F377-5D9B-CF55-D75A27FE7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25669-B1B0-5666-F824-65BF37A7B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E83F1-4DD2-4F99-66FF-672D2B98D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EB8DB-7525-9C9D-B54E-09B0331A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8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04FA-937B-5BEE-9474-42AB7EC42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FD4A3-2F07-0F74-EA5E-D5613EFAE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AC253-ED81-6318-4060-1DC6CCF85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19E35-D38D-FBC3-A69B-102AABAD4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7B1D5-6EBF-07E4-8CF1-B3664BD3E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4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959B0-C24E-4EB3-794B-F9D20EF8E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CCF0F-F2AE-D404-194B-26108C049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793E1-94DA-C619-67EE-51778475F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C2E09-92C8-E02B-A87C-EFC72847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529B7-B954-664D-53BF-F489FDFF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339F4-2179-A9D1-C81F-85104B38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8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D920-EEC6-333C-E79E-5CD964B81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78897-4C52-FBD6-D5FF-E3056D575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D3AB8-4AB1-292A-6C08-0E122C401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AA38BE-4D56-059C-29AB-BCEA6FF73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BFD0F-9CAA-CB4A-25D4-2C6C9BA28E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27BC2B-174C-66B6-D01D-05B08EDF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DD7532-9E00-17A5-9D42-5A37D66EC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C3128A-D8CB-B7B3-6B54-60BBF77C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1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A8082-426A-5AC5-4EAA-BB42291C1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89F4AA-E380-E471-D4F9-4E09BA4B9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E1A7F-D686-A157-24F5-7F32D0BC0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42A2D-04E4-86E0-E561-5516A4FEB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0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260303-C7B4-0BCA-D2A1-84F7953ED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19035-7391-C8D8-F376-48ADC874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82248-3FB9-3C4D-90CC-049AA341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5BDF-0F66-583B-04D4-FDC1C3ECF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30F2A-479F-34E4-A2E4-9EA43CA66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0895D-859F-21BA-5849-2DE5E7C4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2C246-3598-CFA9-8AD3-EC2AB8731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17BDF-0618-0147-D1C9-98627CEB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053A8-945B-D003-65C6-A69803655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8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C5002-C4AC-5A06-B68A-150F2287C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C60C31-2DCE-9256-323D-A5DF17AF28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E4ED0-4396-238C-CC12-469D45603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9F74D-17A1-3CF9-9589-6B0D255B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7DC91-C9AD-A5E3-DA86-0CF7F61F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406327-82AC-B4FC-ED8C-55B9E0D7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4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5AA6-1EEC-4C1E-9BAE-08C21D31C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282688-9030-DD6D-180F-49670BF03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E6AA1-97CD-879D-828F-1B60C18F8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40E57-9292-251B-C36A-3F872996C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3242A-9442-D2E2-46B1-AAADCA1C2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8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B59C7C-4F76-1A9C-F76A-503ABB17B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8AB17C-6264-AAE5-CC69-9EDD06FA9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B5E55-0D7A-B840-D470-273534937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C8F1-CCCE-51ED-3E3E-B72EF9C59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0756-3850-3EE1-EBFF-731D4D345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D23C33-A345-BDA9-7BF5-288E9EEA6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A8236-339B-9EAE-71B5-2972ED12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4AD0B-F025-A55E-B879-5CAD55A44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845937-AEFB-41CC-818D-0292FD40846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787D4-F2FD-FB6B-18B4-681210AB8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A5988-3BD3-1898-E1E4-3C0918C55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C5F668-45D8-4E13-9143-866A3079A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6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people at work">
            <a:extLst>
              <a:ext uri="{FF2B5EF4-FFF2-40B4-BE49-F238E27FC236}">
                <a16:creationId xmlns:a16="http://schemas.microsoft.com/office/drawing/2014/main" id="{1240CC43-37B8-721B-0811-DF8119A93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7"/>
          <a:stretch>
            <a:fillRect/>
          </a:stretch>
        </p:blipFill>
        <p:spPr>
          <a:xfrm>
            <a:off x="-2" y="10"/>
            <a:ext cx="7640778" cy="45719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280EE9-9DDD-E4BA-379E-1D7360954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94121" cy="4580302"/>
          </a:xfrm>
          <a:prstGeom prst="rect">
            <a:avLst/>
          </a:prstGeom>
          <a:solidFill>
            <a:srgbClr val="00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7B4395-1C4C-D7AD-CD6E-B5850D524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61992"/>
            <a:ext cx="5385758" cy="3179583"/>
          </a:xfrm>
          <a:noFill/>
        </p:spPr>
        <p:txBody>
          <a:bodyPr anchor="t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Mentoring Program </a:t>
            </a:r>
            <a:br>
              <a:rPr lang="en-US" sz="4800">
                <a:solidFill>
                  <a:srgbClr val="FFFFFF"/>
                </a:solidFill>
              </a:rPr>
            </a:br>
            <a:r>
              <a:rPr lang="en-US" sz="4800">
                <a:solidFill>
                  <a:srgbClr val="FFFFFF"/>
                </a:solidFill>
              </a:rPr>
              <a:t>Mentor Training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572000"/>
            <a:ext cx="7640778" cy="2286000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E5BF75-C93E-8FCB-2F80-53FD66D32E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118109"/>
            <a:ext cx="6070121" cy="1210386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Praeliscere</a:t>
            </a:r>
          </a:p>
          <a:p>
            <a:pPr algn="l"/>
            <a:r>
              <a:rPr lang="en-US" dirty="0"/>
              <a:t>Copyright Kathryn McClain</a:t>
            </a:r>
          </a:p>
          <a:p>
            <a:pPr algn="l"/>
            <a:endParaRPr lang="en-US" dirty="0"/>
          </a:p>
        </p:txBody>
      </p:sp>
      <p:pic>
        <p:nvPicPr>
          <p:cNvPr id="9" name="Picture 8" descr="Coworkers with sticky notes">
            <a:extLst>
              <a:ext uri="{FF2B5EF4-FFF2-40B4-BE49-F238E27FC236}">
                <a16:creationId xmlns:a16="http://schemas.microsoft.com/office/drawing/2014/main" id="{F966A6D2-089F-1B96-191C-DE2426238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6" r="18949" b="2"/>
          <a:stretch>
            <a:fillRect/>
          </a:stretch>
        </p:blipFill>
        <p:spPr>
          <a:xfrm>
            <a:off x="7594122" y="10"/>
            <a:ext cx="4597879" cy="4580292"/>
          </a:xfrm>
          <a:prstGeom prst="rect">
            <a:avLst/>
          </a:prstGeom>
        </p:spPr>
      </p:pic>
      <p:pic>
        <p:nvPicPr>
          <p:cNvPr id="5" name="Picture 4" descr="Two people with laptop">
            <a:extLst>
              <a:ext uri="{FF2B5EF4-FFF2-40B4-BE49-F238E27FC236}">
                <a16:creationId xmlns:a16="http://schemas.microsoft.com/office/drawing/2014/main" id="{FE0A6BF9-21A5-B0B3-D7A4-549FD9DB5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5517"/>
          <a:stretch>
            <a:fillRect/>
          </a:stretch>
        </p:blipFill>
        <p:spPr>
          <a:xfrm>
            <a:off x="7594124" y="4572000"/>
            <a:ext cx="459787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51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11563-A1A2-2899-81D1-E226E8E2E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n-US" sz="4000" dirty="0"/>
              <a:t>Agenda</a:t>
            </a:r>
          </a:p>
        </p:txBody>
      </p:sp>
      <p:pic>
        <p:nvPicPr>
          <p:cNvPr id="5" name="Picture 4" descr="Three people wearing glasses smiling and looking at two tablets">
            <a:extLst>
              <a:ext uri="{FF2B5EF4-FFF2-40B4-BE49-F238E27FC236}">
                <a16:creationId xmlns:a16="http://schemas.microsoft.com/office/drawing/2014/main" id="{E2EC2294-1620-0EFA-8F88-D05D8788E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9" r="8047" b="-2"/>
          <a:stretch>
            <a:fillRect/>
          </a:stretch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22797-368C-7AFB-EDEA-7CE3F919D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Icebreaker</a:t>
            </a:r>
          </a:p>
          <a:p>
            <a:r>
              <a:rPr lang="en-US" sz="2000" dirty="0"/>
              <a:t>What is a Mentor?</a:t>
            </a:r>
          </a:p>
          <a:p>
            <a:r>
              <a:rPr lang="en-US" sz="2000" dirty="0"/>
              <a:t>Benefits of Mentorship</a:t>
            </a:r>
          </a:p>
          <a:p>
            <a:r>
              <a:rPr lang="en-US" sz="2000" dirty="0"/>
              <a:t>Mentoring Skills</a:t>
            </a:r>
          </a:p>
          <a:p>
            <a:r>
              <a:rPr lang="en-US" sz="2000" dirty="0"/>
              <a:t>Program Overview &amp; Expectations</a:t>
            </a:r>
          </a:p>
          <a:p>
            <a:r>
              <a:rPr lang="en-US" sz="2000" dirty="0"/>
              <a:t>Mentee Intake Form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3766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4D7CC-CE85-B7A5-8161-6FDB0582E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Icebreaker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E0023-49B7-ADC4-A828-6BBE59154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684" y="1670857"/>
            <a:ext cx="10178934" cy="5579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 was a mentor that was the most impactful to you? </a:t>
            </a:r>
          </a:p>
        </p:txBody>
      </p:sp>
      <p:pic>
        <p:nvPicPr>
          <p:cNvPr id="7" name="Picture 6" descr="Smiling work colleagues">
            <a:extLst>
              <a:ext uri="{FF2B5EF4-FFF2-40B4-BE49-F238E27FC236}">
                <a16:creationId xmlns:a16="http://schemas.microsoft.com/office/drawing/2014/main" id="{2D86F798-521F-97A5-0627-796B73574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r="3" b="3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9" name="Picture 8" descr="Happy team members">
            <a:extLst>
              <a:ext uri="{FF2B5EF4-FFF2-40B4-BE49-F238E27FC236}">
                <a16:creationId xmlns:a16="http://schemas.microsoft.com/office/drawing/2014/main" id="{C7D733C0-8502-9125-1381-889EE2271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69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741CCE-DDF9-2091-EC22-7173E14D2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What is a Mentor?</a:t>
            </a:r>
          </a:p>
        </p:txBody>
      </p:sp>
    </p:spTree>
    <p:extLst>
      <p:ext uri="{BB962C8B-B14F-4D97-AF65-F5344CB8AC3E}">
        <p14:creationId xmlns:p14="http://schemas.microsoft.com/office/powerpoint/2010/main" val="4059570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8B991C-2873-3274-1F6E-E9D372903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884" y="4772484"/>
            <a:ext cx="6716578" cy="992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Benefits of Mentorship</a:t>
            </a:r>
          </a:p>
        </p:txBody>
      </p:sp>
      <p:pic>
        <p:nvPicPr>
          <p:cNvPr id="13" name="Picture 12" descr="Couple working in the office">
            <a:extLst>
              <a:ext uri="{FF2B5EF4-FFF2-40B4-BE49-F238E27FC236}">
                <a16:creationId xmlns:a16="http://schemas.microsoft.com/office/drawing/2014/main" id="{D2776EED-84BC-0E17-7194-45599D412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3" r="-1" b="-1"/>
          <a:stretch>
            <a:fillRect/>
          </a:stretch>
        </p:blipFill>
        <p:spPr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pic>
        <p:nvPicPr>
          <p:cNvPr id="10" name="Picture 9" descr="Two men in work T-shirts standing outdoors, with grass, shrubs, and trees behind, looking at folder contents held by one man">
            <a:extLst>
              <a:ext uri="{FF2B5EF4-FFF2-40B4-BE49-F238E27FC236}">
                <a16:creationId xmlns:a16="http://schemas.microsoft.com/office/drawing/2014/main" id="{357FF892-E82C-F6CE-394A-DA5EB2796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15" b="1"/>
          <a:stretch>
            <a:fillRect/>
          </a:stretch>
        </p:blipFill>
        <p:spPr>
          <a:xfrm>
            <a:off x="6096000" y="15322"/>
            <a:ext cx="6096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43591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rson holding a puzzle piece">
            <a:extLst>
              <a:ext uri="{FF2B5EF4-FFF2-40B4-BE49-F238E27FC236}">
                <a16:creationId xmlns:a16="http://schemas.microsoft.com/office/drawing/2014/main" id="{C435A6AE-10DB-F4B1-5D87-A6BB9BA44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39" r="23113" b="-1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DAA309-3F0D-4A07-0016-EECBCB3D9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n-US" sz="4000" dirty="0"/>
              <a:t>Mentoring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74BCF-38CC-10DB-C7F0-2D6FFB5A9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312" y="2344019"/>
            <a:ext cx="2557463" cy="347099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Empathy</a:t>
            </a:r>
          </a:p>
          <a:p>
            <a:r>
              <a:rPr lang="en-US" sz="2000" dirty="0"/>
              <a:t>Active Listening </a:t>
            </a:r>
          </a:p>
          <a:p>
            <a:r>
              <a:rPr lang="en-US" sz="2000" dirty="0"/>
              <a:t>Organization </a:t>
            </a:r>
          </a:p>
          <a:p>
            <a:r>
              <a:rPr lang="en-US" sz="2000" dirty="0"/>
              <a:t>Relationship Building </a:t>
            </a:r>
          </a:p>
          <a:p>
            <a:r>
              <a:rPr lang="en-US" sz="2000" dirty="0"/>
              <a:t>Leadership</a:t>
            </a:r>
          </a:p>
          <a:p>
            <a:r>
              <a:rPr lang="en-US" sz="2000" dirty="0"/>
              <a:t>Observation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A00657-6C5E-9CBA-11C1-F79F978C0387}"/>
              </a:ext>
            </a:extLst>
          </p:cNvPr>
          <p:cNvSpPr txBox="1">
            <a:spLocks/>
          </p:cNvSpPr>
          <p:nvPr/>
        </p:nvSpPr>
        <p:spPr>
          <a:xfrm>
            <a:off x="5567028" y="6106131"/>
            <a:ext cx="6305284" cy="69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/>
              <a:t>Reference: </a:t>
            </a:r>
            <a:r>
              <a:rPr lang="en-US" sz="1100" dirty="0"/>
              <a:t>Indeed Editorial Team. (2025, December 11). 12 Skills for Successful Mentors. Indeed. https://www.indeed.com/career-advice/career-development/mentorship-skills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4278AE-68E1-DE06-144B-D6B7D64C68FC}"/>
              </a:ext>
            </a:extLst>
          </p:cNvPr>
          <p:cNvSpPr txBox="1">
            <a:spLocks/>
          </p:cNvSpPr>
          <p:nvPr/>
        </p:nvSpPr>
        <p:spPr>
          <a:xfrm>
            <a:off x="8758241" y="2472608"/>
            <a:ext cx="2822044" cy="3470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Creativity</a:t>
            </a:r>
          </a:p>
          <a:p>
            <a:r>
              <a:rPr lang="en-US" sz="2000" dirty="0"/>
              <a:t>Ability to Provide Constructive Feedback </a:t>
            </a:r>
          </a:p>
          <a:p>
            <a:r>
              <a:rPr lang="en-US" sz="2000" dirty="0"/>
              <a:t>Conflict Management </a:t>
            </a:r>
          </a:p>
          <a:p>
            <a:r>
              <a:rPr lang="en-US" sz="2000" dirty="0"/>
              <a:t>Problem Solving </a:t>
            </a:r>
          </a:p>
          <a:p>
            <a:r>
              <a:rPr lang="en-US" sz="2000" dirty="0"/>
              <a:t>Self Management </a:t>
            </a:r>
          </a:p>
          <a:p>
            <a:r>
              <a:rPr lang="en-US" sz="2000" dirty="0"/>
              <a:t>Communication </a:t>
            </a:r>
          </a:p>
        </p:txBody>
      </p:sp>
    </p:spTree>
    <p:extLst>
      <p:ext uri="{BB962C8B-B14F-4D97-AF65-F5344CB8AC3E}">
        <p14:creationId xmlns:p14="http://schemas.microsoft.com/office/powerpoint/2010/main" val="65729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D809C8-D0F3-6007-4AEB-80F60BD5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 dirty="0"/>
              <a:t>Program Overview &amp; Expectations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6A4BB1B-86AC-006D-1FE1-30A43FBD1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569436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2000" dirty="0"/>
              <a:t>6 Month Mentorship Program Expectations </a:t>
            </a:r>
          </a:p>
          <a:p>
            <a:r>
              <a:rPr lang="en-US" sz="2000" dirty="0"/>
              <a:t>Meeting Topic Overview </a:t>
            </a:r>
          </a:p>
          <a:p>
            <a:r>
              <a:rPr lang="en-US" sz="2000" dirty="0"/>
              <a:t>Post Mentorship Program Expectations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072CAF-C341-6CBD-93BD-E34F04F68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48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9006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B8B32-0175-AA90-2008-83C512621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Mentee Intake Form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20AA1C-1591-72D7-8131-BD62B8C34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89"/>
          <a:stretch>
            <a:fillRect/>
          </a:stretch>
        </p:blipFill>
        <p:spPr>
          <a:xfrm>
            <a:off x="2355993" y="1426028"/>
            <a:ext cx="7480014" cy="497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66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BCBC9-80EB-3CFD-983C-EF7D19554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Mentee Intake Form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4A4C5C-F795-A3ED-ED82-BE83727FE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9"/>
          <a:stretch>
            <a:fillRect/>
          </a:stretch>
        </p:blipFill>
        <p:spPr>
          <a:xfrm>
            <a:off x="2271895" y="1690688"/>
            <a:ext cx="7648209" cy="485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22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66A1B-25CE-F998-9B6B-713B1154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Mentee Intake Form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FE8843-3482-A3AA-6289-9D2264A38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62" y="1397000"/>
            <a:ext cx="631507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3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8AC296-9167-8E00-BE81-43702D22C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References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6F0C8-1D76-2D3D-D043-F0C951772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1500" dirty="0"/>
              <a:t>Indeed Editorial Team. (2025, December 11). 12 Skills for Successful Mentors. Indeed. https://www.indeed.com/career-advice/career-development/mentorship-skills</a:t>
            </a:r>
          </a:p>
        </p:txBody>
      </p:sp>
    </p:spTree>
    <p:extLst>
      <p:ext uri="{BB962C8B-B14F-4D97-AF65-F5344CB8AC3E}">
        <p14:creationId xmlns:p14="http://schemas.microsoft.com/office/powerpoint/2010/main" val="800233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162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Mentoring Program  Mentor Training</vt:lpstr>
      <vt:lpstr>Agenda</vt:lpstr>
      <vt:lpstr>Icebreaker </vt:lpstr>
      <vt:lpstr>What is a Mentor?</vt:lpstr>
      <vt:lpstr>Benefits of Mentorship</vt:lpstr>
      <vt:lpstr>Mentoring Skills</vt:lpstr>
      <vt:lpstr>Program Overview &amp; Expectations </vt:lpstr>
      <vt:lpstr>Mentee Intake Form </vt:lpstr>
      <vt:lpstr>Mentee Intake Form </vt:lpstr>
      <vt:lpstr>Mentee Intake Form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Kathy McClain</dc:creator>
  <cp:lastModifiedBy>Kathy McClain</cp:lastModifiedBy>
  <cp:revision>8</cp:revision>
  <dcterms:created xsi:type="dcterms:W3CDTF">2026-01-19T21:36:06Z</dcterms:created>
  <dcterms:modified xsi:type="dcterms:W3CDTF">2026-02-12T13:23:24Z</dcterms:modified>
</cp:coreProperties>
</file>